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4" r:id="rId3"/>
    <p:sldId id="329" r:id="rId4"/>
    <p:sldId id="272" r:id="rId5"/>
    <p:sldId id="281" r:id="rId6"/>
    <p:sldId id="278" r:id="rId7"/>
    <p:sldId id="260" r:id="rId8"/>
    <p:sldId id="262" r:id="rId9"/>
    <p:sldId id="261" r:id="rId10"/>
    <p:sldId id="298" r:id="rId11"/>
    <p:sldId id="299" r:id="rId12"/>
    <p:sldId id="300" r:id="rId13"/>
    <p:sldId id="301" r:id="rId14"/>
    <p:sldId id="305" r:id="rId15"/>
    <p:sldId id="306" r:id="rId16"/>
    <p:sldId id="307" r:id="rId17"/>
    <p:sldId id="303" r:id="rId18"/>
    <p:sldId id="314" r:id="rId19"/>
    <p:sldId id="315" r:id="rId20"/>
    <p:sldId id="308" r:id="rId21"/>
    <p:sldId id="324" r:id="rId22"/>
    <p:sldId id="318" r:id="rId23"/>
    <p:sldId id="295" r:id="rId24"/>
    <p:sldId id="317" r:id="rId25"/>
    <p:sldId id="310" r:id="rId26"/>
    <p:sldId id="334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BCF"/>
    <a:srgbClr val="CCCCFF"/>
    <a:srgbClr val="FFE89F"/>
    <a:srgbClr val="FFDA6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78938" autoAdjust="0"/>
  </p:normalViewPr>
  <p:slideViewPr>
    <p:cSldViewPr snapToGrid="0">
      <p:cViewPr varScale="1">
        <p:scale>
          <a:sx n="46" d="100"/>
          <a:sy n="46" d="100"/>
        </p:scale>
        <p:origin x="54" y="6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E78E9-A5AA-491E-8C6A-D821CE7F40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AAB8B-C58E-476C-B258-72472D60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3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AB8B-C58E-476C-B258-72472D60B5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2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AB8B-C58E-476C-B258-72472D60B5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76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AB8B-C58E-476C-B258-72472D60B5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1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7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2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6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5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7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90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0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9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25638" y="946567"/>
            <a:ext cx="12444046" cy="864699"/>
          </a:xfrm>
        </p:spPr>
        <p:txBody>
          <a:bodyPr>
            <a:noAutofit/>
          </a:bodyPr>
          <a:lstStyle/>
          <a:p>
            <a:r>
              <a:rPr lang="en-US" sz="7200" b="1" dirty="0"/>
              <a:t>Japan: </a:t>
            </a:r>
            <a:r>
              <a:rPr lang="en-US" sz="7200" b="1" dirty="0" smtClean="0"/>
              <a:t>Arts and Culture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832338" y="2022232"/>
            <a:ext cx="9144000" cy="949569"/>
          </a:xfrm>
        </p:spPr>
        <p:txBody>
          <a:bodyPr/>
          <a:lstStyle/>
          <a:p>
            <a:r>
              <a:rPr lang="en-US" dirty="0"/>
              <a:t>Margaret Barbee PhD </a:t>
            </a:r>
          </a:p>
          <a:p>
            <a:r>
              <a:rPr lang="en-US" dirty="0"/>
              <a:t>April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833" t="16310"/>
          <a:stretch/>
        </p:blipFill>
        <p:spPr>
          <a:xfrm>
            <a:off x="5825067" y="2370667"/>
            <a:ext cx="7774088" cy="54102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0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1147762"/>
            <a:ext cx="959167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30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7" y="1414462"/>
            <a:ext cx="100298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2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104900"/>
            <a:ext cx="97345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1033462"/>
            <a:ext cx="817245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60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826" y="0"/>
            <a:ext cx="5293860" cy="66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4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1295400"/>
            <a:ext cx="98869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48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84" y="116377"/>
            <a:ext cx="6949440" cy="674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62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4268" y="-473685"/>
            <a:ext cx="13066268" cy="8503920"/>
          </a:xfrm>
          <a:prstGeom prst="rect">
            <a:avLst/>
          </a:prstGeom>
          <a:solidFill>
            <a:srgbClr val="DDDBCF"/>
          </a:solidFill>
        </p:spPr>
      </p:pic>
    </p:spTree>
    <p:extLst>
      <p:ext uri="{BB962C8B-B14F-4D97-AF65-F5344CB8AC3E}">
        <p14:creationId xmlns:p14="http://schemas.microsoft.com/office/powerpoint/2010/main" val="3518465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119" y="353484"/>
            <a:ext cx="2744437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737" y="321732"/>
            <a:ext cx="3310463" cy="63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3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042" y="365125"/>
            <a:ext cx="10230758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Design and Aesthetics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42" y="1825625"/>
            <a:ext cx="9945915" cy="4351338"/>
          </a:xfrm>
        </p:spPr>
      </p:pic>
    </p:spTree>
    <p:extLst>
      <p:ext uri="{BB962C8B-B14F-4D97-AF65-F5344CB8AC3E}">
        <p14:creationId xmlns:p14="http://schemas.microsoft.com/office/powerpoint/2010/main" val="2152106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37" y="138026"/>
            <a:ext cx="2119044" cy="65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9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966" y="-646853"/>
            <a:ext cx="12006699" cy="786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066" y="1083733"/>
            <a:ext cx="7026795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DDBC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365126"/>
            <a:ext cx="3940627" cy="1267732"/>
          </a:xfrm>
        </p:spPr>
        <p:txBody>
          <a:bodyPr>
            <a:noAutofit/>
          </a:bodyPr>
          <a:lstStyle/>
          <a:p>
            <a:r>
              <a:rPr lang="en-US" sz="6600" dirty="0" smtClean="0"/>
              <a:t>Ceramic </a:t>
            </a:r>
            <a:br>
              <a:rPr lang="en-US" sz="6600" dirty="0" smtClean="0"/>
            </a:br>
            <a:r>
              <a:rPr lang="en-US" sz="6600" dirty="0" smtClean="0"/>
              <a:t>Plate</a:t>
            </a:r>
            <a:endParaRPr lang="en-US" sz="6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14" y="725833"/>
            <a:ext cx="6293192" cy="613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8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457200"/>
            <a:ext cx="38481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0" y="1042986"/>
            <a:ext cx="6190909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85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-428625"/>
            <a:ext cx="10287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90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6000" b="1" dirty="0"/>
              <a:t>Haiku Poetry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DDDBCF">
              <a:alpha val="35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/>
              <a:t>Structure of 17 syllables</a:t>
            </a:r>
          </a:p>
          <a:p>
            <a:pPr lvl="1"/>
            <a:r>
              <a:rPr lang="en-US" sz="2800" b="1" dirty="0"/>
              <a:t>Three lines: 5-7-5</a:t>
            </a:r>
          </a:p>
          <a:p>
            <a:pPr lvl="1"/>
            <a:r>
              <a:rPr lang="en-US" sz="2800" b="1" dirty="0"/>
              <a:t>References natural world. </a:t>
            </a:r>
            <a:r>
              <a:rPr lang="en-US" sz="2800" b="1" dirty="0" err="1"/>
              <a:t>Senryu</a:t>
            </a:r>
            <a:r>
              <a:rPr lang="en-US" sz="2800" b="1" dirty="0"/>
              <a:t>, similar, not about nature</a:t>
            </a:r>
          </a:p>
          <a:p>
            <a:pPr lvl="1"/>
            <a:r>
              <a:rPr lang="en-US" sz="2800" b="1" dirty="0"/>
              <a:t>No rhymes</a:t>
            </a:r>
          </a:p>
          <a:p>
            <a:pPr lvl="1"/>
            <a:r>
              <a:rPr lang="en-US" sz="2800" b="1" dirty="0"/>
              <a:t>Ninth century until today</a:t>
            </a:r>
          </a:p>
          <a:p>
            <a:pPr lvl="1"/>
            <a:r>
              <a:rPr lang="en-US" sz="2800" b="1" dirty="0"/>
              <a:t>Leaves a strong feeling or impression</a:t>
            </a:r>
          </a:p>
          <a:p>
            <a:pPr lvl="1"/>
            <a:endParaRPr lang="en-US" sz="3200" b="1" i="1" dirty="0"/>
          </a:p>
          <a:p>
            <a:pPr marL="457200" lvl="1" indent="0">
              <a:buNone/>
            </a:pPr>
            <a:r>
              <a:rPr lang="en-US" sz="3200" b="1" i="1" dirty="0"/>
              <a:t>“In the moonlight the </a:t>
            </a:r>
          </a:p>
          <a:p>
            <a:pPr marL="457200" lvl="1" indent="0">
              <a:buNone/>
            </a:pPr>
            <a:r>
              <a:rPr lang="en-US" sz="3200" b="1" i="1" dirty="0"/>
              <a:t>color and scent of wisteria</a:t>
            </a:r>
          </a:p>
          <a:p>
            <a:pPr marL="457200" lvl="1" indent="0">
              <a:buNone/>
            </a:pPr>
            <a:r>
              <a:rPr lang="en-US" sz="3200" b="1" i="1" dirty="0"/>
              <a:t>seems far away”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3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9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Language of </a:t>
            </a:r>
            <a:r>
              <a:rPr lang="en-US" sz="6000" b="1" dirty="0" smtClean="0"/>
              <a:t>Design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Wabi</a:t>
            </a:r>
            <a:r>
              <a:rPr lang="en-US" sz="4800" b="1" dirty="0"/>
              <a:t> </a:t>
            </a:r>
            <a:r>
              <a:rPr lang="en-US" sz="4800" b="1" dirty="0" err="1"/>
              <a:t>Sabi</a:t>
            </a:r>
            <a:r>
              <a:rPr lang="en-US" sz="4800" b="1" dirty="0"/>
              <a:t>: rustic</a:t>
            </a:r>
            <a:r>
              <a:rPr lang="en-US" sz="4800" b="1" dirty="0" smtClean="0"/>
              <a:t>, withered, </a:t>
            </a:r>
            <a:r>
              <a:rPr lang="en-US" sz="4800" b="1" dirty="0"/>
              <a:t>dreary</a:t>
            </a:r>
          </a:p>
          <a:p>
            <a:r>
              <a:rPr lang="en-US" sz="4800" b="1" dirty="0" err="1"/>
              <a:t>Shibui</a:t>
            </a:r>
            <a:r>
              <a:rPr lang="en-US" sz="4800" b="1" dirty="0"/>
              <a:t>: subtle elegance</a:t>
            </a:r>
          </a:p>
          <a:p>
            <a:r>
              <a:rPr lang="en-US" sz="4800" b="1" dirty="0" err="1"/>
              <a:t>Shoin</a:t>
            </a:r>
            <a:r>
              <a:rPr lang="en-US" sz="4800" b="1" dirty="0"/>
              <a:t>: a “study hall”</a:t>
            </a:r>
          </a:p>
          <a:p>
            <a:r>
              <a:rPr lang="en-US" sz="4800" b="1" dirty="0" err="1"/>
              <a:t>Sukia</a:t>
            </a:r>
            <a:r>
              <a:rPr lang="en-US" sz="4800" b="1" dirty="0"/>
              <a:t>: abode of </a:t>
            </a:r>
            <a:r>
              <a:rPr lang="en-US" sz="4800" b="1" dirty="0" smtClean="0"/>
              <a:t>refinement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7459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9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Language of </a:t>
            </a:r>
            <a:r>
              <a:rPr lang="en-US" sz="6000" b="1" dirty="0" smtClean="0"/>
              <a:t>Design Terms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Hade</a:t>
            </a:r>
            <a:r>
              <a:rPr lang="en-US" sz="4000" b="1" dirty="0"/>
              <a:t>: bright</a:t>
            </a:r>
          </a:p>
          <a:p>
            <a:r>
              <a:rPr lang="en-US" sz="4000" b="1" dirty="0" err="1"/>
              <a:t>Iki</a:t>
            </a:r>
            <a:r>
              <a:rPr lang="en-US" sz="4000" b="1" dirty="0"/>
              <a:t>: chic</a:t>
            </a:r>
          </a:p>
          <a:p>
            <a:r>
              <a:rPr lang="en-US" sz="4000" b="1" dirty="0"/>
              <a:t>Jimi: somber, proper</a:t>
            </a:r>
          </a:p>
          <a:p>
            <a:r>
              <a:rPr lang="en-US" sz="4000" b="1" dirty="0" err="1"/>
              <a:t>Miyabi</a:t>
            </a:r>
            <a:r>
              <a:rPr lang="en-US" sz="4000" b="1" dirty="0"/>
              <a:t>: courtly elegance, opulent, lavish</a:t>
            </a:r>
          </a:p>
          <a:p>
            <a:r>
              <a:rPr lang="en-US" sz="4000" b="1" dirty="0" err="1"/>
              <a:t>Karei</a:t>
            </a:r>
            <a:r>
              <a:rPr lang="en-US" sz="4000" b="1" dirty="0"/>
              <a:t>: sumptuous</a:t>
            </a:r>
          </a:p>
        </p:txBody>
      </p:sp>
    </p:spTree>
    <p:extLst>
      <p:ext uri="{BB962C8B-B14F-4D97-AF65-F5344CB8AC3E}">
        <p14:creationId xmlns:p14="http://schemas.microsoft.com/office/powerpoint/2010/main" val="112707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9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982134"/>
            <a:ext cx="10515600" cy="2980266"/>
          </a:xfrm>
        </p:spPr>
        <p:txBody>
          <a:bodyPr/>
          <a:lstStyle/>
          <a:p>
            <a:r>
              <a:rPr lang="en-US" b="1" dirty="0" smtClean="0"/>
              <a:t>“The </a:t>
            </a:r>
            <a:r>
              <a:rPr lang="en-US" b="1" dirty="0"/>
              <a:t>blossom is the first embrace of </a:t>
            </a:r>
            <a:r>
              <a:rPr lang="en-US" b="1" dirty="0" smtClean="0"/>
              <a:t>oblivion…”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2800" b="1" dirty="0"/>
          </a:p>
          <a:p>
            <a:r>
              <a:rPr lang="en-US" sz="2800" b="1" dirty="0"/>
              <a:t>Japanese Design: Art, Aesthetics and Culture, by Patricia Graham</a:t>
            </a:r>
          </a:p>
        </p:txBody>
      </p:sp>
    </p:spTree>
    <p:extLst>
      <p:ext uri="{BB962C8B-B14F-4D97-AF65-F5344CB8AC3E}">
        <p14:creationId xmlns:p14="http://schemas.microsoft.com/office/powerpoint/2010/main" val="2268671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Design Characteristics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CCCCFF">
              <a:alpha val="45000"/>
            </a:srgbClr>
          </a:solidFill>
        </p:spPr>
        <p:txBody>
          <a:bodyPr/>
          <a:lstStyle/>
          <a:p>
            <a:r>
              <a:rPr lang="en-US" sz="4000" b="1" dirty="0"/>
              <a:t>Refined</a:t>
            </a:r>
          </a:p>
          <a:p>
            <a:r>
              <a:rPr lang="en-US" sz="4000" b="1" dirty="0"/>
              <a:t>Graceful</a:t>
            </a:r>
          </a:p>
          <a:p>
            <a:r>
              <a:rPr lang="en-US" sz="4000" b="1" dirty="0"/>
              <a:t>Nature</a:t>
            </a:r>
          </a:p>
          <a:p>
            <a:r>
              <a:rPr lang="en-US" sz="4000" b="1" dirty="0"/>
              <a:t>Beauty</a:t>
            </a:r>
          </a:p>
          <a:p>
            <a:r>
              <a:rPr lang="en-US" sz="4000" b="1" dirty="0"/>
              <a:t>Detail</a:t>
            </a:r>
          </a:p>
          <a:p>
            <a:r>
              <a:rPr lang="en-US" sz="4000" b="1" dirty="0"/>
              <a:t>Tranquil, serene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solidFill>
            <a:srgbClr val="FFE89F">
              <a:alpha val="35000"/>
            </a:srgbClr>
          </a:solidFill>
        </p:spPr>
        <p:txBody>
          <a:bodyPr>
            <a:normAutofit/>
          </a:bodyPr>
          <a:lstStyle/>
          <a:p>
            <a:r>
              <a:rPr lang="en-US" sz="4000" b="1" dirty="0"/>
              <a:t>Flexibility</a:t>
            </a:r>
          </a:p>
          <a:p>
            <a:r>
              <a:rPr lang="en-US" sz="4000" b="1" dirty="0"/>
              <a:t>Compact</a:t>
            </a:r>
          </a:p>
          <a:p>
            <a:r>
              <a:rPr lang="en-US" sz="4000" b="1" dirty="0"/>
              <a:t>Natural imperfections</a:t>
            </a:r>
          </a:p>
          <a:p>
            <a:r>
              <a:rPr lang="en-US" sz="4000" b="1" dirty="0"/>
              <a:t>Forms and structures</a:t>
            </a:r>
          </a:p>
          <a:p>
            <a:r>
              <a:rPr lang="en-US" sz="4000" b="1" dirty="0"/>
              <a:t>Transformational</a:t>
            </a:r>
          </a:p>
          <a:p>
            <a:r>
              <a:rPr lang="en-US" sz="4000" b="1" dirty="0" smtClean="0"/>
              <a:t>Pleasurable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95564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CCCFF">
              <a:alpha val="55000"/>
            </a:srgbClr>
          </a:solidFill>
        </p:spPr>
        <p:txBody>
          <a:bodyPr>
            <a:normAutofit/>
          </a:bodyPr>
          <a:lstStyle/>
          <a:p>
            <a:r>
              <a:rPr lang="en-US" sz="6000" b="1" dirty="0" smtClean="0"/>
              <a:t>Typical Motifs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CCCCFF"/>
          </a:solidFill>
        </p:spPr>
        <p:txBody>
          <a:bodyPr>
            <a:noAutofit/>
          </a:bodyPr>
          <a:lstStyle/>
          <a:p>
            <a:r>
              <a:rPr lang="en-US" sz="4000" b="1" dirty="0"/>
              <a:t>Flowers</a:t>
            </a:r>
          </a:p>
          <a:p>
            <a:r>
              <a:rPr lang="en-US" sz="4000" b="1" dirty="0"/>
              <a:t>Leaves and branches</a:t>
            </a:r>
          </a:p>
          <a:p>
            <a:r>
              <a:rPr lang="en-US" sz="4000" b="1" dirty="0"/>
              <a:t>Rocks</a:t>
            </a:r>
          </a:p>
          <a:p>
            <a:r>
              <a:rPr lang="en-US" sz="4000" b="1" dirty="0"/>
              <a:t>Water features</a:t>
            </a:r>
          </a:p>
          <a:p>
            <a:r>
              <a:rPr lang="en-US" sz="4000" b="1" dirty="0"/>
              <a:t>Birds</a:t>
            </a:r>
          </a:p>
          <a:p>
            <a:r>
              <a:rPr lang="en-US" sz="4000" b="1" dirty="0"/>
              <a:t>Colors</a:t>
            </a:r>
          </a:p>
          <a:p>
            <a:r>
              <a:rPr lang="en-US" sz="4000" b="1" dirty="0"/>
              <a:t>Metaphors and symbols</a:t>
            </a:r>
          </a:p>
        </p:txBody>
      </p:sp>
    </p:spTree>
    <p:extLst>
      <p:ext uri="{BB962C8B-B14F-4D97-AF65-F5344CB8AC3E}">
        <p14:creationId xmlns:p14="http://schemas.microsoft.com/office/powerpoint/2010/main" val="13640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9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2513543"/>
          </a:xfrm>
          <a:solidFill>
            <a:srgbClr val="FFE89F">
              <a:alpha val="35000"/>
            </a:srgbClr>
          </a:solidFill>
        </p:spPr>
        <p:txBody>
          <a:bodyPr>
            <a:noAutofit/>
          </a:bodyPr>
          <a:lstStyle/>
          <a:p>
            <a:r>
              <a:rPr lang="en-US" sz="6000" b="1" dirty="0"/>
              <a:t>Forms and </a:t>
            </a:r>
            <a:r>
              <a:rPr lang="en-US" sz="6000" b="1" dirty="0" smtClean="0"/>
              <a:t>Patterns</a:t>
            </a:r>
            <a:r>
              <a:rPr lang="en-US" sz="6000" b="1" dirty="0"/>
              <a:t/>
            </a:r>
            <a:br>
              <a:rPr lang="en-US" sz="6000" b="1" dirty="0"/>
            </a:b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/>
              <a:t>Hierarchy and order</a:t>
            </a:r>
          </a:p>
          <a:p>
            <a:r>
              <a:rPr lang="en-US" sz="4000" b="1" dirty="0"/>
              <a:t>Dimensions of time and space</a:t>
            </a:r>
          </a:p>
          <a:p>
            <a:r>
              <a:rPr lang="en-US" sz="4000" b="1" dirty="0"/>
              <a:t>Boundaries</a:t>
            </a:r>
          </a:p>
          <a:p>
            <a:r>
              <a:rPr lang="en-US" sz="4000" b="1" dirty="0"/>
              <a:t>No waste of material, resources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25504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Art Expression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300" b="1" dirty="0"/>
              <a:t>Painting: ancient and modern</a:t>
            </a:r>
          </a:p>
          <a:p>
            <a:r>
              <a:rPr lang="en-US" sz="4300" b="1" dirty="0"/>
              <a:t>Food: cooking, serving and tea</a:t>
            </a:r>
          </a:p>
          <a:p>
            <a:r>
              <a:rPr lang="en-US" sz="4300" b="1" dirty="0"/>
              <a:t>Gardens: outdoor, interior, bonsai, ikebana</a:t>
            </a:r>
          </a:p>
          <a:p>
            <a:r>
              <a:rPr lang="en-US" sz="4300" b="1" dirty="0"/>
              <a:t>Poetry: haiku</a:t>
            </a:r>
          </a:p>
          <a:p>
            <a:r>
              <a:rPr lang="en-US" sz="4300" b="1" dirty="0"/>
              <a:t>Kimonos: silks, embroidery and textiles</a:t>
            </a:r>
          </a:p>
          <a:p>
            <a:r>
              <a:rPr lang="en-US" sz="4300" b="1" dirty="0"/>
              <a:t>Calligraphy</a:t>
            </a:r>
          </a:p>
          <a:p>
            <a:r>
              <a:rPr lang="en-US" sz="4300" b="1" dirty="0"/>
              <a:t>Ceramics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74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225</Words>
  <Application>Microsoft Office PowerPoint</Application>
  <PresentationFormat>Widescreen</PresentationFormat>
  <Paragraphs>68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Japan: Arts and Culture</vt:lpstr>
      <vt:lpstr>Design and Aesthetics</vt:lpstr>
      <vt:lpstr>Language of Design</vt:lpstr>
      <vt:lpstr>Language of Design Terms</vt:lpstr>
      <vt:lpstr>“The blossom is the first embrace of oblivion…”</vt:lpstr>
      <vt:lpstr>Design Characteristics</vt:lpstr>
      <vt:lpstr>Typical Motifs</vt:lpstr>
      <vt:lpstr>Forms and Patterns </vt:lpstr>
      <vt:lpstr>Art Expression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Ceramic  Plate</vt:lpstr>
      <vt:lpstr>PowerPoint Presentation</vt:lpstr>
      <vt:lpstr>PowerPoint Presentation</vt:lpstr>
      <vt:lpstr>PowerPoint Presentation</vt:lpstr>
      <vt:lpstr>Haiku Poetry</vt:lpstr>
    </vt:vector>
  </TitlesOfParts>
  <Company>Contra Costa County Library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Japan: Arts and Culture</dc:title>
  <dc:creator>Public PCs</dc:creator>
  <cp:lastModifiedBy>user</cp:lastModifiedBy>
  <cp:revision>123</cp:revision>
  <dcterms:created xsi:type="dcterms:W3CDTF">2019-03-25T22:25:49Z</dcterms:created>
  <dcterms:modified xsi:type="dcterms:W3CDTF">2019-04-01T21:07:01Z</dcterms:modified>
</cp:coreProperties>
</file>